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98" autoAdjust="0"/>
  </p:normalViewPr>
  <p:slideViewPr>
    <p:cSldViewPr>
      <p:cViewPr varScale="1">
        <p:scale>
          <a:sx n="100" d="100"/>
          <a:sy n="100" d="100"/>
        </p:scale>
        <p:origin x="-28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51F23-5EB2-4261-9373-D4748C841C69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25277B-2597-4D6E-9F1C-8FA5083622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5277B-2597-4D6E-9F1C-8FA50836223A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9064F-CC17-46D3-8211-57AA4B2CDF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Лекция 11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ПЛАНИРОВАНИЕ РАБОТ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288" y="333375"/>
            <a:ext cx="8507412" cy="796925"/>
          </a:xfrm>
        </p:spPr>
        <p:txBody>
          <a:bodyPr/>
          <a:lstStyle/>
          <a:p>
            <a:pPr eaLnBrk="1" hangingPunct="1"/>
            <a:r>
              <a:rPr lang="ru-RU" sz="4000" smtClean="0">
                <a:effectLst/>
              </a:rPr>
              <a:t>Основные процессы планирования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Планирование целей</a:t>
            </a:r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Декомпозиция целей </a:t>
            </a:r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b="1">
                <a:solidFill>
                  <a:schemeClr val="accent2"/>
                </a:solidFill>
              </a:rPr>
              <a:t>Определение состава работ проекта </a:t>
            </a:r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b="1">
                <a:solidFill>
                  <a:schemeClr val="accent2"/>
                </a:solidFill>
              </a:rPr>
              <a:t>Определение взаимосвязей работ</a:t>
            </a:r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b="1">
                <a:solidFill>
                  <a:schemeClr val="accent2"/>
                </a:solidFill>
              </a:rPr>
              <a:t>Оценка длительностей или объемов работ </a:t>
            </a:r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b="1">
                <a:solidFill>
                  <a:schemeClr val="accent2"/>
                </a:solidFill>
              </a:rPr>
              <a:t>Определение ресурсов проекта и их характеристик</a:t>
            </a:r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b="1">
                <a:solidFill>
                  <a:schemeClr val="accent2"/>
                </a:solidFill>
              </a:rPr>
              <a:t>Назначение ресурсов для выполнения работ </a:t>
            </a:r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Оценка стоимостей выполнения работ</a:t>
            </a:r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b="1">
                <a:solidFill>
                  <a:schemeClr val="accent2"/>
                </a:solidFill>
              </a:rPr>
              <a:t>Составление расписания выполнения работ </a:t>
            </a:r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Оценка бюджета</a:t>
            </a:r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Планирование качества </a:t>
            </a:r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Определение критериев успеха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/>
              <a:t>Параметры работы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052513"/>
            <a:ext cx="8569325" cy="554513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b="1" i="1"/>
              <a:t>Идентификатор</a:t>
            </a:r>
            <a:r>
              <a:rPr lang="ru-RU"/>
              <a:t> – уникальный код, однозначно определяющий работу в проекте;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b="1" i="1"/>
              <a:t>описание</a:t>
            </a:r>
            <a:r>
              <a:rPr lang="ru-RU"/>
              <a:t> – краткая характеристика, используемая в сетевой диаграмме проекта;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b="1" i="1"/>
              <a:t>исходная длительность</a:t>
            </a:r>
            <a:r>
              <a:rPr lang="ru-RU"/>
              <a:t> (продолжительность);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b="1" i="1"/>
              <a:t>процент выполнения</a:t>
            </a:r>
            <a:r>
              <a:rPr lang="ru-RU"/>
              <a:t> – доля завершенной части работы в процентах;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b="1" i="1"/>
              <a:t>оставшаяся длительность</a:t>
            </a:r>
            <a:r>
              <a:rPr lang="ru-RU"/>
              <a:t> для выполняемых работ;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b="1" i="1"/>
              <a:t>календарь</a:t>
            </a:r>
            <a:r>
              <a:rPr lang="ru-RU"/>
              <a:t> – список рабочих и нерабочих периодов, принятый для выполнения работы в проекте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/>
              <a:t>Параметры работы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52513"/>
            <a:ext cx="8713788" cy="547211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b="1" i="1"/>
              <a:t>ранние начало и окончание, поздние начало и окончание;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/>
              <a:t>резервы времени</a:t>
            </a:r>
            <a:r>
              <a:rPr lang="ru-RU" sz="2800"/>
              <a:t> – свободный и полный.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/>
              <a:t>Свободный резерв определяет время, на которое можно задержать выполнение работ, не изменяя раннего начала всех последующих работ.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/>
              <a:t>Полный резерв определяет время, на которое может быть задержано выполнение работы без изменения продолжительности или сроков окончания всего проекта. Определяется как разность между поздним и ранним сроками окончания работы;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/>
              <a:t>фактические начало и окончание;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/>
              <a:t>предшествующая работа;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/>
              <a:t>последующая работа</a:t>
            </a:r>
            <a:r>
              <a:rPr lang="ru-RU" sz="2800"/>
              <a:t>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Типы логической связи</a:t>
            </a:r>
          </a:p>
        </p:txBody>
      </p:sp>
      <p:graphicFrame>
        <p:nvGraphicFramePr>
          <p:cNvPr id="57347" name="Object 3"/>
          <p:cNvGraphicFramePr>
            <a:graphicFrameLocks noChangeAspect="1"/>
          </p:cNvGraphicFramePr>
          <p:nvPr>
            <p:ph sz="quarter" idx="1"/>
          </p:nvPr>
        </p:nvGraphicFramePr>
        <p:xfrm>
          <a:off x="611188" y="2636838"/>
          <a:ext cx="2089150" cy="1062037"/>
        </p:xfrm>
        <a:graphic>
          <a:graphicData uri="http://schemas.openxmlformats.org/presentationml/2006/ole">
            <p:oleObj spid="_x0000_s1026" name="Visio" r:id="rId3" imgW="1831669" imgH="931649" progId="Visio.Drawing.11">
              <p:embed/>
            </p:oleObj>
          </a:graphicData>
        </a:graphic>
      </p:graphicFrame>
      <p:graphicFrame>
        <p:nvGraphicFramePr>
          <p:cNvPr id="57348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611188" y="1341438"/>
          <a:ext cx="2592387" cy="1101725"/>
        </p:xfrm>
        <a:graphic>
          <a:graphicData uri="http://schemas.openxmlformats.org/presentationml/2006/ole">
            <p:oleObj spid="_x0000_s1027" name="Visio" r:id="rId4" imgW="2191691" imgH="931649" progId="Visio.Drawing.11">
              <p:embed/>
            </p:oleObj>
          </a:graphicData>
        </a:graphic>
      </p:graphicFrame>
      <p:graphicFrame>
        <p:nvGraphicFramePr>
          <p:cNvPr id="57349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755650" y="3933825"/>
          <a:ext cx="2232025" cy="1130300"/>
        </p:xfrm>
        <a:graphic>
          <a:graphicData uri="http://schemas.openxmlformats.org/presentationml/2006/ole">
            <p:oleObj spid="_x0000_s1028" name="Visio" r:id="rId5" imgW="1840633" imgH="931649" progId="Visio.Drawing.11">
              <p:embed/>
            </p:oleObj>
          </a:graphicData>
        </a:graphic>
      </p:graphicFrame>
      <p:sp>
        <p:nvSpPr>
          <p:cNvPr id="57356" name="Text Box 6"/>
          <p:cNvSpPr txBox="1">
            <a:spLocks noChangeArrowheads="1"/>
          </p:cNvSpPr>
          <p:nvPr/>
        </p:nvSpPr>
        <p:spPr bwMode="auto">
          <a:xfrm>
            <a:off x="3492500" y="1412875"/>
            <a:ext cx="49672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accent2"/>
                </a:solidFill>
                <a:latin typeface="Times New Roman" pitchFamily="18" charset="0"/>
              </a:rPr>
              <a:t>«Окончание – начало».</a:t>
            </a:r>
            <a:r>
              <a:rPr lang="ru-RU" sz="2000">
                <a:latin typeface="Times New Roman" pitchFamily="18" charset="0"/>
              </a:rPr>
              <a:t> Работа-последователь может начаться только после окончания работы-предшественника. </a:t>
            </a:r>
          </a:p>
        </p:txBody>
      </p:sp>
      <p:sp>
        <p:nvSpPr>
          <p:cNvPr id="57357" name="Text Box 7"/>
          <p:cNvSpPr txBox="1">
            <a:spLocks noChangeArrowheads="1"/>
          </p:cNvSpPr>
          <p:nvPr/>
        </p:nvSpPr>
        <p:spPr bwMode="auto">
          <a:xfrm>
            <a:off x="3492500" y="2636838"/>
            <a:ext cx="49672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accent2"/>
                </a:solidFill>
                <a:latin typeface="Times New Roman" pitchFamily="18" charset="0"/>
              </a:rPr>
              <a:t>«Начало – начало».</a:t>
            </a:r>
            <a:r>
              <a:rPr lang="ru-RU" sz="2000">
                <a:latin typeface="Times New Roman" pitchFamily="18" charset="0"/>
              </a:rPr>
              <a:t> Работа-последователь не может начаться до тех пор, пока не начнется работа-предшественник.</a:t>
            </a:r>
          </a:p>
        </p:txBody>
      </p:sp>
      <p:sp>
        <p:nvSpPr>
          <p:cNvPr id="57358" name="Text Box 8"/>
          <p:cNvSpPr txBox="1">
            <a:spLocks noChangeArrowheads="1"/>
          </p:cNvSpPr>
          <p:nvPr/>
        </p:nvSpPr>
        <p:spPr bwMode="auto">
          <a:xfrm>
            <a:off x="3419475" y="3933825"/>
            <a:ext cx="496728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accent2"/>
                </a:solidFill>
                <a:latin typeface="Times New Roman" pitchFamily="18" charset="0"/>
              </a:rPr>
              <a:t>«Окончание – окончание».</a:t>
            </a:r>
            <a:r>
              <a:rPr lang="ru-RU" sz="2000">
                <a:latin typeface="Times New Roman" pitchFamily="18" charset="0"/>
              </a:rPr>
              <a:t> Работа-последователь не может завершиться до тех пор, пока не завершится работа-предшественник.</a:t>
            </a:r>
          </a:p>
        </p:txBody>
      </p:sp>
      <p:sp>
        <p:nvSpPr>
          <p:cNvPr id="57359" name="Text Box 9"/>
          <p:cNvSpPr txBox="1">
            <a:spLocks noChangeArrowheads="1"/>
          </p:cNvSpPr>
          <p:nvPr/>
        </p:nvSpPr>
        <p:spPr bwMode="auto">
          <a:xfrm>
            <a:off x="3419475" y="5373688"/>
            <a:ext cx="496728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accent2"/>
                </a:solidFill>
                <a:latin typeface="Times New Roman" pitchFamily="18" charset="0"/>
              </a:rPr>
              <a:t>«Начало – окончание».</a:t>
            </a:r>
            <a:r>
              <a:rPr lang="ru-RU" sz="2000">
                <a:latin typeface="Times New Roman" pitchFamily="18" charset="0"/>
              </a:rPr>
              <a:t> Работа-последователь не может завершиться до тех пор, пока не началась работа-предшественник.</a:t>
            </a:r>
            <a:r>
              <a:rPr lang="ru-RU" sz="2000" b="1"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57354" name="Object 10"/>
          <p:cNvGraphicFramePr>
            <a:graphicFrameLocks noChangeAspect="1"/>
          </p:cNvGraphicFramePr>
          <p:nvPr>
            <p:ph sz="quarter" idx="4"/>
          </p:nvPr>
        </p:nvGraphicFramePr>
        <p:xfrm>
          <a:off x="395288" y="5373688"/>
          <a:ext cx="2879725" cy="1052512"/>
        </p:xfrm>
        <a:graphic>
          <a:graphicData uri="http://schemas.openxmlformats.org/presentationml/2006/ole">
            <p:oleObj spid="_x0000_s1029" name="Visio" r:id="rId6" imgW="2551714" imgH="931649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115888"/>
            <a:ext cx="8229600" cy="70643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Временной лаг</a:t>
            </a:r>
          </a:p>
        </p:txBody>
      </p:sp>
      <p:graphicFrame>
        <p:nvGraphicFramePr>
          <p:cNvPr id="58371" name="Object 3"/>
          <p:cNvGraphicFramePr>
            <a:graphicFrameLocks noChangeAspect="1"/>
          </p:cNvGraphicFramePr>
          <p:nvPr>
            <p:ph sz="half" idx="1"/>
          </p:nvPr>
        </p:nvGraphicFramePr>
        <p:xfrm>
          <a:off x="250825" y="981075"/>
          <a:ext cx="3313113" cy="1417638"/>
        </p:xfrm>
        <a:graphic>
          <a:graphicData uri="http://schemas.openxmlformats.org/presentationml/2006/ole">
            <p:oleObj spid="_x0000_s2050" name="Visio" r:id="rId3" imgW="2911736" imgH="1325045" progId="Visio.Drawing.11">
              <p:embed/>
            </p:oleObj>
          </a:graphicData>
        </a:graphic>
      </p:graphicFrame>
      <p:graphicFrame>
        <p:nvGraphicFramePr>
          <p:cNvPr id="58372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323850" y="2492375"/>
          <a:ext cx="2089150" cy="1473200"/>
        </p:xfrm>
        <a:graphic>
          <a:graphicData uri="http://schemas.openxmlformats.org/presentationml/2006/ole">
            <p:oleObj spid="_x0000_s2051" name="Visio" r:id="rId4" imgW="1831669" imgH="1291449" progId="Visio.Drawing.11">
              <p:embed/>
            </p:oleObj>
          </a:graphicData>
        </a:graphic>
      </p:graphicFrame>
      <p:sp>
        <p:nvSpPr>
          <p:cNvPr id="58374" name="Text Box 5"/>
          <p:cNvSpPr txBox="1">
            <a:spLocks noChangeArrowheads="1"/>
          </p:cNvSpPr>
          <p:nvPr/>
        </p:nvSpPr>
        <p:spPr bwMode="auto">
          <a:xfrm>
            <a:off x="3995738" y="1196975"/>
            <a:ext cx="43926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</a:rPr>
              <a:t>Положительный временной лаг</a:t>
            </a:r>
          </a:p>
          <a:p>
            <a:r>
              <a:rPr lang="ru-RU" sz="2400">
                <a:latin typeface="Times New Roman" pitchFamily="18" charset="0"/>
              </a:rPr>
              <a:t>(запаздывание)</a:t>
            </a:r>
          </a:p>
        </p:txBody>
      </p:sp>
      <p:sp>
        <p:nvSpPr>
          <p:cNvPr id="58375" name="Text Box 6"/>
          <p:cNvSpPr txBox="1">
            <a:spLocks noChangeArrowheads="1"/>
          </p:cNvSpPr>
          <p:nvPr/>
        </p:nvSpPr>
        <p:spPr bwMode="auto">
          <a:xfrm>
            <a:off x="3851275" y="2565400"/>
            <a:ext cx="48244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</a:rPr>
              <a:t>Отрицательный временной лаг</a:t>
            </a:r>
          </a:p>
          <a:p>
            <a:r>
              <a:rPr lang="ru-RU" sz="2400">
                <a:latin typeface="Times New Roman" pitchFamily="18" charset="0"/>
              </a:rPr>
              <a:t>(опережение)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Ограничения работ</a:t>
            </a:r>
          </a:p>
        </p:txBody>
      </p:sp>
      <p:graphicFrame>
        <p:nvGraphicFramePr>
          <p:cNvPr id="60419" name="Group 3"/>
          <p:cNvGraphicFramePr>
            <a:graphicFrameLocks noGrp="1"/>
          </p:cNvGraphicFramePr>
          <p:nvPr>
            <p:ph idx="1"/>
          </p:nvPr>
        </p:nvGraphicFramePr>
        <p:xfrm>
          <a:off x="250825" y="1412875"/>
          <a:ext cx="8642350" cy="5227003"/>
        </p:xfrm>
        <a:graphic>
          <a:graphicData uri="http://schemas.openxmlformats.org/drawingml/2006/table">
            <a:tbl>
              <a:tblPr/>
              <a:tblGrid>
                <a:gridCol w="2506663"/>
                <a:gridCol w="2214562"/>
                <a:gridCol w="3921125"/>
              </a:tblGrid>
              <a:tr h="1020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Тип ограничения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Влияние на расписание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Описание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39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Как можно раньше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Гибкое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Работа начинается как можно раньше после окончания предшествующей (привязки к конкретной дате нет).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9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Как можно позже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Гибкое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Работа начинается как можно позже после окончания предыдущей, не влияя на дату окончания проекта (привязки к конкретной дате нет).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Ограничения работ</a:t>
            </a:r>
          </a:p>
        </p:txBody>
      </p:sp>
      <p:graphicFrame>
        <p:nvGraphicFramePr>
          <p:cNvPr id="61443" name="Group 3"/>
          <p:cNvGraphicFramePr>
            <a:graphicFrameLocks noGrp="1"/>
          </p:cNvGraphicFramePr>
          <p:nvPr>
            <p:ph idx="1"/>
          </p:nvPr>
        </p:nvGraphicFramePr>
        <p:xfrm>
          <a:off x="250825" y="1412875"/>
          <a:ext cx="8642350" cy="3891408"/>
        </p:xfrm>
        <a:graphic>
          <a:graphicData uri="http://schemas.openxmlformats.org/drawingml/2006/table">
            <a:tbl>
              <a:tblPr/>
              <a:tblGrid>
                <a:gridCol w="2506663"/>
                <a:gridCol w="2214562"/>
                <a:gridCol w="3921125"/>
              </a:tblGrid>
              <a:tr h="1020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Тип ограничения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Влияние на расписание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Описание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1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Окончание не позднее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Среднее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Работа должна закончиться не позже определенной даты.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43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Начало не позднее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Среднее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Работа должна начаться не позже определенной даты.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436" name="Text Box 29"/>
          <p:cNvSpPr txBox="1">
            <a:spLocks noChangeArrowheads="1"/>
          </p:cNvSpPr>
          <p:nvPr/>
        </p:nvSpPr>
        <p:spPr bwMode="auto">
          <a:xfrm>
            <a:off x="395288" y="5589588"/>
            <a:ext cx="80645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</a:rPr>
              <a:t>Используются для проектов, которые планируются от даты окончания.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Ограничения работ</a:t>
            </a:r>
          </a:p>
        </p:txBody>
      </p:sp>
      <p:graphicFrame>
        <p:nvGraphicFramePr>
          <p:cNvPr id="62467" name="Group 3"/>
          <p:cNvGraphicFramePr>
            <a:graphicFrameLocks noGrp="1"/>
          </p:cNvGraphicFramePr>
          <p:nvPr>
            <p:ph idx="1"/>
          </p:nvPr>
        </p:nvGraphicFramePr>
        <p:xfrm>
          <a:off x="250825" y="1412875"/>
          <a:ext cx="8642350" cy="4248151"/>
        </p:xfrm>
        <a:graphic>
          <a:graphicData uri="http://schemas.openxmlformats.org/drawingml/2006/table">
            <a:tbl>
              <a:tblPr/>
              <a:tblGrid>
                <a:gridCol w="2506663"/>
                <a:gridCol w="2214562"/>
                <a:gridCol w="3921125"/>
              </a:tblGrid>
              <a:tr h="1020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Тип ограничения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Влияние на расписание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Описание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90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Окончание не ранее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Среднее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Работа должна закончиться не ранее определенной даты.  Задача не может быть помещена в расписании так, чтобы заканчиваться раньше определенной даты.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6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Начало не ранее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Среднее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Работа должна начаться не позже определенной даты.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460" name="Text Box 29"/>
          <p:cNvSpPr txBox="1">
            <a:spLocks noChangeArrowheads="1"/>
          </p:cNvSpPr>
          <p:nvPr/>
        </p:nvSpPr>
        <p:spPr bwMode="auto">
          <a:xfrm>
            <a:off x="188913" y="5949950"/>
            <a:ext cx="8955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</a:rPr>
              <a:t>Используются для проектов, которые планируются от даты начала.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/>
              <a:t>Правила использования ограничения работ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52988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/>
              <a:t>Основные ограничения нужно вводить до того, как будут установлены связи между работами.</a:t>
            </a:r>
          </a:p>
          <a:p>
            <a:pPr eaLnBrk="1" hangingPunct="1">
              <a:defRPr/>
            </a:pPr>
            <a:r>
              <a:rPr lang="ru-RU" sz="2800"/>
              <a:t>Выбор типа ограничения для работы позволяет оптимально смоделировать проект по временным параметрам, не зависящим от количества ресурсов, назначенных на работу. </a:t>
            </a:r>
          </a:p>
          <a:p>
            <a:pPr eaLnBrk="1" hangingPunct="1">
              <a:defRPr/>
            </a:pPr>
            <a:r>
              <a:rPr lang="ru-RU" sz="2800"/>
              <a:t>Тип ограничения влияет на момент времени, на который будет планироваться работа в графике, независимо от ее длительности.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Типы работ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5256213"/>
          </a:xfrm>
        </p:spPr>
        <p:txBody>
          <a:bodyPr/>
          <a:lstStyle/>
          <a:p>
            <a:pPr eaLnBrk="1" hangingPunct="1">
              <a:defRPr/>
            </a:pPr>
            <a:r>
              <a:rPr lang="ru-RU" b="1"/>
              <a:t>Трудозатраты = Длительность х Ресурсы</a:t>
            </a:r>
          </a:p>
          <a:p>
            <a:pPr eaLnBrk="1" hangingPunct="1">
              <a:defRPr/>
            </a:pPr>
            <a:r>
              <a:rPr lang="ru-RU"/>
              <a:t>В зависимости от этих параметров можно выделить три типа работы: </a:t>
            </a:r>
          </a:p>
          <a:p>
            <a:pPr lvl="1" eaLnBrk="1" hangingPunct="1">
              <a:defRPr/>
            </a:pPr>
            <a:r>
              <a:rPr lang="ru-RU"/>
              <a:t>работа с фиксированными трудозатратами,</a:t>
            </a:r>
          </a:p>
          <a:p>
            <a:pPr lvl="1" eaLnBrk="1" hangingPunct="1">
              <a:defRPr/>
            </a:pPr>
            <a:r>
              <a:rPr lang="ru-RU"/>
              <a:t>работа с фиксированной длительностью, </a:t>
            </a:r>
          </a:p>
          <a:p>
            <a:pPr lvl="1" eaLnBrk="1" hangingPunct="1">
              <a:defRPr/>
            </a:pPr>
            <a:r>
              <a:rPr lang="ru-RU"/>
              <a:t>работа с фиксированным объемом ресурсов.  </a:t>
            </a:r>
          </a:p>
          <a:p>
            <a:pPr eaLnBrk="1" hangingPunct="1">
              <a:defRPr/>
            </a:pPr>
            <a:r>
              <a:rPr lang="ru-RU"/>
              <a:t>При изменении типа работы фиксируется один из параметров в формуле и определяется, какой параметр работы будет вычислен.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/>
              <a:t>Взаимосвязь свойств для задач разных типов</a:t>
            </a:r>
          </a:p>
        </p:txBody>
      </p:sp>
      <p:graphicFrame>
        <p:nvGraphicFramePr>
          <p:cNvPr id="66563" name="Group 3"/>
          <p:cNvGraphicFramePr>
            <a:graphicFrameLocks noGrp="1"/>
          </p:cNvGraphicFramePr>
          <p:nvPr>
            <p:ph idx="1"/>
          </p:nvPr>
        </p:nvGraphicFramePr>
        <p:xfrm>
          <a:off x="323850" y="1600200"/>
          <a:ext cx="8496300" cy="4698048"/>
        </p:xfrm>
        <a:graphic>
          <a:graphicData uri="http://schemas.openxmlformats.org/drawingml/2006/table">
            <a:tbl>
              <a:tblPr/>
              <a:tblGrid>
                <a:gridCol w="2190750"/>
                <a:gridCol w="1985963"/>
                <a:gridCol w="2128837"/>
                <a:gridCol w="2190750"/>
              </a:tblGrid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Тип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Изменение объема ресурсов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Изменение длительности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Изменение объема работы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Фикс. объем ресурсов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Пересчет длительности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Пересчет трудозатрат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Пересчет длительности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0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Фикс. трудозатраты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Пересчет длительности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Пересчет объема ресурсов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Пересчет длительности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Фикс. длительность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Пересчет трудозатрат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Пересчет трудозатрат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Пересчет объема ресурсов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Фиксированный объем работ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5327650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ru-RU"/>
              <a:t>Флажок «Фиксированный объем работ» устанавливается для задач с фиксированной длительностью и с фиксированным объемом ресурсов.</a:t>
            </a:r>
          </a:p>
          <a:p>
            <a:pPr marL="609600" indent="-609600" eaLnBrk="1" hangingPunct="1">
              <a:defRPr/>
            </a:pPr>
            <a:r>
              <a:rPr lang="ru-RU"/>
              <a:t>Если флажок установлен, то назначение ресурсов или удаление назначений приводит к изменению длительности задачи или загрузки ресурсов, но не трудозатрат.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/>
              <a:t>Методы планирования проектов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Метод</a:t>
            </a:r>
            <a:r>
              <a:rPr lang="en-US"/>
              <a:t> </a:t>
            </a:r>
            <a:r>
              <a:rPr lang="ru-RU"/>
              <a:t>критического пути (CPM – </a:t>
            </a:r>
            <a:r>
              <a:rPr lang="en-US" i="1"/>
              <a:t>Critical Path Method</a:t>
            </a:r>
            <a:r>
              <a:rPr lang="ru-RU"/>
              <a:t>) – используется, когда время выполнения работ точно известно.</a:t>
            </a:r>
          </a:p>
          <a:p>
            <a:pPr eaLnBrk="1" hangingPunct="1">
              <a:defRPr/>
            </a:pPr>
            <a:r>
              <a:rPr lang="ru-RU"/>
              <a:t>Метод оценки и пересмотра планов (</a:t>
            </a:r>
            <a:r>
              <a:rPr lang="en-US"/>
              <a:t>PERT – </a:t>
            </a:r>
            <a:r>
              <a:rPr lang="en-US" i="1"/>
              <a:t>Program Evaluation Review Technique</a:t>
            </a:r>
            <a:r>
              <a:rPr lang="ru-RU"/>
              <a:t>) – используется, когда время выполнения работ точно неизвестно.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188913"/>
            <a:ext cx="8229600" cy="71913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Метод критического пути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472112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  <a:defRPr/>
            </a:pPr>
            <a:r>
              <a:rPr lang="ru-RU" sz="2800"/>
              <a:t>Метод критического пути позволяет ответить на следующие вопросы:</a:t>
            </a:r>
          </a:p>
          <a:p>
            <a:pPr marL="990600" lvl="1" indent="-533400" eaLnBrk="1" hangingPunct="1">
              <a:defRPr/>
            </a:pPr>
            <a:r>
              <a:rPr lang="ru-RU" sz="2400"/>
              <a:t>За какое минимальное время можно выполнить проект?</a:t>
            </a:r>
          </a:p>
          <a:p>
            <a:pPr marL="990600" lvl="1" indent="-533400" eaLnBrk="1" hangingPunct="1">
              <a:defRPr/>
            </a:pPr>
            <a:r>
              <a:rPr lang="ru-RU" sz="2400"/>
              <a:t>В какое время должны начаться и закончиться отдельные работы?</a:t>
            </a:r>
          </a:p>
          <a:p>
            <a:pPr marL="990600" lvl="1" indent="-533400" eaLnBrk="1" hangingPunct="1">
              <a:defRPr/>
            </a:pPr>
            <a:r>
              <a:rPr lang="ru-RU" sz="2400"/>
              <a:t>Какие работы являются "критическими" и должны быть выполнены точно в установленное время, чтобы не сорвать срок выполнения проекта?</a:t>
            </a:r>
          </a:p>
          <a:p>
            <a:pPr marL="990600" lvl="1" indent="-533400" eaLnBrk="1" hangingPunct="1">
              <a:defRPr/>
            </a:pPr>
            <a:r>
              <a:rPr lang="ru-RU" sz="2400"/>
              <a:t>На какое время можно отложить срок выполнения "некритической" работы, чтобы она не повлияла на срок выполнения проекта?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Метод </a:t>
            </a:r>
            <a:r>
              <a:rPr lang="en-US"/>
              <a:t>PERT</a:t>
            </a:r>
            <a:endParaRPr lang="ru-RU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/>
              <a:t>Применение метода PERT позволяет получить ответы на следующие вопросы.</a:t>
            </a:r>
          </a:p>
          <a:p>
            <a:pPr lvl="1" eaLnBrk="1" hangingPunct="1">
              <a:defRPr/>
            </a:pPr>
            <a:r>
              <a:rPr lang="ru-RU"/>
              <a:t>Чему равно ожидаемое время выполнения работы?</a:t>
            </a:r>
          </a:p>
          <a:p>
            <a:pPr lvl="1" eaLnBrk="1" hangingPunct="1">
              <a:defRPr/>
            </a:pPr>
            <a:r>
              <a:rPr lang="ru-RU"/>
              <a:t>Чему равно ожидаемое время выполнения проекта?</a:t>
            </a:r>
          </a:p>
          <a:p>
            <a:pPr lvl="1" eaLnBrk="1" hangingPunct="1">
              <a:defRPr/>
            </a:pPr>
            <a:r>
              <a:rPr lang="ru-RU"/>
              <a:t>С какой вероятностью проект может быть выполнен за указанное время?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Метод </a:t>
            </a:r>
            <a:r>
              <a:rPr lang="en-US"/>
              <a:t>PERT</a:t>
            </a:r>
            <a:endParaRPr lang="ru-RU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b="1" i="1"/>
              <a:t>Оптимистическое время a</a:t>
            </a:r>
            <a:r>
              <a:rPr lang="ru-RU" sz="2800" b="1" i="1" baseline="-25000"/>
              <a:t>i</a:t>
            </a:r>
            <a:r>
              <a:rPr lang="ru-RU" sz="2800"/>
              <a:t> - время выполнения работы i в наиболее благоприятных условиях.</a:t>
            </a:r>
            <a:endParaRPr lang="ru-RU" sz="2800" b="1" i="1"/>
          </a:p>
          <a:p>
            <a:pPr eaLnBrk="1" hangingPunct="1">
              <a:defRPr/>
            </a:pPr>
            <a:r>
              <a:rPr lang="ru-RU" sz="2800" b="1" i="1"/>
              <a:t>Наиболее вероятное время m</a:t>
            </a:r>
            <a:r>
              <a:rPr lang="ru-RU" sz="2800" b="1" i="1" baseline="-25000"/>
              <a:t>i</a:t>
            </a:r>
            <a:r>
              <a:rPr lang="ru-RU" sz="2800"/>
              <a:t> - время выполнения работы i в нормальных условиях.</a:t>
            </a:r>
            <a:endParaRPr lang="ru-RU" sz="2800" b="1" i="1"/>
          </a:p>
          <a:p>
            <a:pPr eaLnBrk="1" hangingPunct="1">
              <a:defRPr/>
            </a:pPr>
            <a:r>
              <a:rPr lang="ru-RU" sz="2800" b="1" i="1"/>
              <a:t>Пессимистическое время b</a:t>
            </a:r>
            <a:r>
              <a:rPr lang="ru-RU" sz="2800" b="1" i="1" baseline="-25000"/>
              <a:t>i</a:t>
            </a:r>
            <a:r>
              <a:rPr lang="ru-RU" sz="2800"/>
              <a:t>- время выполнения работы i в неблагоприятных условиях.</a:t>
            </a:r>
          </a:p>
          <a:p>
            <a:pPr eaLnBrk="1" hangingPunct="1">
              <a:defRPr/>
            </a:pPr>
            <a:r>
              <a:rPr lang="ru-RU" sz="2800" b="1" i="1"/>
              <a:t>Среднее или ожидаемое время</a:t>
            </a:r>
            <a:r>
              <a:rPr lang="ru-RU" sz="2800"/>
              <a:t> </a:t>
            </a:r>
            <a:r>
              <a:rPr lang="ru-RU" sz="2800" b="1" i="1"/>
              <a:t>t</a:t>
            </a:r>
            <a:r>
              <a:rPr lang="ru-RU" sz="2800" b="1" i="1" baseline="-25000"/>
              <a:t>i</a:t>
            </a:r>
            <a:r>
              <a:rPr lang="ru-RU" sz="2800" b="1" i="1"/>
              <a:t> </a:t>
            </a:r>
            <a:r>
              <a:rPr lang="ru-RU" sz="2800"/>
              <a:t>выполнения работы i может быть определено по формуле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800" b="1"/>
              <a:t>t</a:t>
            </a:r>
            <a:r>
              <a:rPr lang="ru-RU" sz="2800" b="1" baseline="-25000"/>
              <a:t>i</a:t>
            </a:r>
            <a:r>
              <a:rPr lang="ru-RU" sz="2800" b="1"/>
              <a:t> = (a</a:t>
            </a:r>
            <a:r>
              <a:rPr lang="ru-RU" sz="2800" b="1" baseline="-25000"/>
              <a:t>i</a:t>
            </a:r>
            <a:r>
              <a:rPr lang="ru-RU" sz="2800" b="1"/>
              <a:t> + 4 m</a:t>
            </a:r>
            <a:r>
              <a:rPr lang="ru-RU" sz="2800" b="1" baseline="-25000"/>
              <a:t>i</a:t>
            </a:r>
            <a:r>
              <a:rPr lang="ru-RU" sz="2800" b="1"/>
              <a:t> + b</a:t>
            </a:r>
            <a:r>
              <a:rPr lang="ru-RU" sz="2800" b="1" baseline="-25000"/>
              <a:t>i</a:t>
            </a:r>
            <a:r>
              <a:rPr lang="ru-RU" sz="2800" b="1"/>
              <a:t>)/6.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850</Words>
  <Application>Microsoft Office PowerPoint</Application>
  <PresentationFormat>Экран (4:3)</PresentationFormat>
  <Paragraphs>124</Paragraphs>
  <Slides>17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Visio</vt:lpstr>
      <vt:lpstr>Лекция 11</vt:lpstr>
      <vt:lpstr>Основные процессы планирования</vt:lpstr>
      <vt:lpstr>Параметры работы</vt:lpstr>
      <vt:lpstr>Параметры работы</vt:lpstr>
      <vt:lpstr>Типы логической связи</vt:lpstr>
      <vt:lpstr>Временной лаг</vt:lpstr>
      <vt:lpstr>Ограничения работ</vt:lpstr>
      <vt:lpstr>Ограничения работ</vt:lpstr>
      <vt:lpstr>Ограничения работ</vt:lpstr>
      <vt:lpstr>Правила использования ограничения работ</vt:lpstr>
      <vt:lpstr>Типы работ</vt:lpstr>
      <vt:lpstr>Взаимосвязь свойств для задач разных типов</vt:lpstr>
      <vt:lpstr>Фиксированный объем работ</vt:lpstr>
      <vt:lpstr>Методы планирования проектов</vt:lpstr>
      <vt:lpstr>Метод критического пути</vt:lpstr>
      <vt:lpstr>Метод PERT</vt:lpstr>
      <vt:lpstr>Метод PERT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ПЛАНИРОВАНИЕ РАБОТ</dc:title>
  <cp:lastModifiedBy>1</cp:lastModifiedBy>
  <cp:revision>2</cp:revision>
  <dcterms:modified xsi:type="dcterms:W3CDTF">2020-01-19T06:19:32Z</dcterms:modified>
</cp:coreProperties>
</file>